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8" r:id="rId3"/>
    <p:sldId id="257"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79" d="100"/>
          <a:sy n="79" d="100"/>
        </p:scale>
        <p:origin x="118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008D3-129E-56D8-B833-ECC8FDC488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36B1D4C-B594-63F2-A6B7-C6F1C355F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EFF2129-062A-5B7C-D379-C5E8AFCCE4A3}"/>
              </a:ext>
            </a:extLst>
          </p:cNvPr>
          <p:cNvSpPr>
            <a:spLocks noGrp="1"/>
          </p:cNvSpPr>
          <p:nvPr>
            <p:ph type="dt" sz="half" idx="10"/>
          </p:nvPr>
        </p:nvSpPr>
        <p:spPr/>
        <p:txBody>
          <a:bodyPr/>
          <a:lstStyle/>
          <a:p>
            <a:fld id="{95420022-5844-4F2C-9A9D-BBAD085765CB}" type="datetimeFigureOut">
              <a:rPr lang="en-CA" smtClean="0"/>
              <a:t>2024-04-03</a:t>
            </a:fld>
            <a:endParaRPr lang="en-CA"/>
          </a:p>
        </p:txBody>
      </p:sp>
      <p:sp>
        <p:nvSpPr>
          <p:cNvPr id="5" name="Footer Placeholder 4">
            <a:extLst>
              <a:ext uri="{FF2B5EF4-FFF2-40B4-BE49-F238E27FC236}">
                <a16:creationId xmlns:a16="http://schemas.microsoft.com/office/drawing/2014/main" id="{DC03565F-8429-1D25-5532-A6F615C4CE5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F1E1541-FE5B-04CB-879B-2C0F57B16C7F}"/>
              </a:ext>
            </a:extLst>
          </p:cNvPr>
          <p:cNvSpPr>
            <a:spLocks noGrp="1"/>
          </p:cNvSpPr>
          <p:nvPr>
            <p:ph type="sldNum" sz="quarter" idx="12"/>
          </p:nvPr>
        </p:nvSpPr>
        <p:spPr/>
        <p:txBody>
          <a:bodyPr/>
          <a:lstStyle/>
          <a:p>
            <a:fld id="{13EF0C78-674C-46C7-8947-8B1BB8BD1BB0}" type="slidenum">
              <a:rPr lang="en-CA" smtClean="0"/>
              <a:t>‹#›</a:t>
            </a:fld>
            <a:endParaRPr lang="en-CA"/>
          </a:p>
        </p:txBody>
      </p:sp>
    </p:spTree>
    <p:extLst>
      <p:ext uri="{BB962C8B-B14F-4D97-AF65-F5344CB8AC3E}">
        <p14:creationId xmlns:p14="http://schemas.microsoft.com/office/powerpoint/2010/main" val="270958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ABE7-107A-BBAE-1229-4CCB83D2F2A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A20AB52-32B5-72F2-AE6E-E215D697B7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F4CED53-CA6D-86BC-A4F7-F389104C27D3}"/>
              </a:ext>
            </a:extLst>
          </p:cNvPr>
          <p:cNvSpPr>
            <a:spLocks noGrp="1"/>
          </p:cNvSpPr>
          <p:nvPr>
            <p:ph type="dt" sz="half" idx="10"/>
          </p:nvPr>
        </p:nvSpPr>
        <p:spPr/>
        <p:txBody>
          <a:bodyPr/>
          <a:lstStyle/>
          <a:p>
            <a:fld id="{95420022-5844-4F2C-9A9D-BBAD085765CB}" type="datetimeFigureOut">
              <a:rPr lang="en-CA" smtClean="0"/>
              <a:t>2024-04-03</a:t>
            </a:fld>
            <a:endParaRPr lang="en-CA"/>
          </a:p>
        </p:txBody>
      </p:sp>
      <p:sp>
        <p:nvSpPr>
          <p:cNvPr id="5" name="Footer Placeholder 4">
            <a:extLst>
              <a:ext uri="{FF2B5EF4-FFF2-40B4-BE49-F238E27FC236}">
                <a16:creationId xmlns:a16="http://schemas.microsoft.com/office/drawing/2014/main" id="{482C8CF9-5104-9704-E598-951D295C421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AD84C82-3251-4670-35FC-BA38A93AF026}"/>
              </a:ext>
            </a:extLst>
          </p:cNvPr>
          <p:cNvSpPr>
            <a:spLocks noGrp="1"/>
          </p:cNvSpPr>
          <p:nvPr>
            <p:ph type="sldNum" sz="quarter" idx="12"/>
          </p:nvPr>
        </p:nvSpPr>
        <p:spPr/>
        <p:txBody>
          <a:bodyPr/>
          <a:lstStyle/>
          <a:p>
            <a:fld id="{13EF0C78-674C-46C7-8947-8B1BB8BD1BB0}" type="slidenum">
              <a:rPr lang="en-CA" smtClean="0"/>
              <a:t>‹#›</a:t>
            </a:fld>
            <a:endParaRPr lang="en-CA"/>
          </a:p>
        </p:txBody>
      </p:sp>
    </p:spTree>
    <p:extLst>
      <p:ext uri="{BB962C8B-B14F-4D97-AF65-F5344CB8AC3E}">
        <p14:creationId xmlns:p14="http://schemas.microsoft.com/office/powerpoint/2010/main" val="1206599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7CD042-02A9-1968-46B3-32828CC1B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86844EE-702B-B43D-11E2-B2387BCBCD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2482810-BD46-9C39-3CA2-06B1384703D9}"/>
              </a:ext>
            </a:extLst>
          </p:cNvPr>
          <p:cNvSpPr>
            <a:spLocks noGrp="1"/>
          </p:cNvSpPr>
          <p:nvPr>
            <p:ph type="dt" sz="half" idx="10"/>
          </p:nvPr>
        </p:nvSpPr>
        <p:spPr/>
        <p:txBody>
          <a:bodyPr/>
          <a:lstStyle/>
          <a:p>
            <a:fld id="{95420022-5844-4F2C-9A9D-BBAD085765CB}" type="datetimeFigureOut">
              <a:rPr lang="en-CA" smtClean="0"/>
              <a:t>2024-04-03</a:t>
            </a:fld>
            <a:endParaRPr lang="en-CA"/>
          </a:p>
        </p:txBody>
      </p:sp>
      <p:sp>
        <p:nvSpPr>
          <p:cNvPr id="5" name="Footer Placeholder 4">
            <a:extLst>
              <a:ext uri="{FF2B5EF4-FFF2-40B4-BE49-F238E27FC236}">
                <a16:creationId xmlns:a16="http://schemas.microsoft.com/office/drawing/2014/main" id="{0E69F385-C108-EBD1-E810-61B4805136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065E71C-BAD9-C439-A963-FDA812B9AABC}"/>
              </a:ext>
            </a:extLst>
          </p:cNvPr>
          <p:cNvSpPr>
            <a:spLocks noGrp="1"/>
          </p:cNvSpPr>
          <p:nvPr>
            <p:ph type="sldNum" sz="quarter" idx="12"/>
          </p:nvPr>
        </p:nvSpPr>
        <p:spPr/>
        <p:txBody>
          <a:bodyPr/>
          <a:lstStyle/>
          <a:p>
            <a:fld id="{13EF0C78-674C-46C7-8947-8B1BB8BD1BB0}" type="slidenum">
              <a:rPr lang="en-CA" smtClean="0"/>
              <a:t>‹#›</a:t>
            </a:fld>
            <a:endParaRPr lang="en-CA"/>
          </a:p>
        </p:txBody>
      </p:sp>
    </p:spTree>
    <p:extLst>
      <p:ext uri="{BB962C8B-B14F-4D97-AF65-F5344CB8AC3E}">
        <p14:creationId xmlns:p14="http://schemas.microsoft.com/office/powerpoint/2010/main" val="750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B6EEC-6862-5D0A-031C-8A2C99908E2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6B5DD26-30C9-4857-7BDE-C4EB4399B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3A1A716-3D4E-BC6F-26A2-835AC5DDCA2F}"/>
              </a:ext>
            </a:extLst>
          </p:cNvPr>
          <p:cNvSpPr>
            <a:spLocks noGrp="1"/>
          </p:cNvSpPr>
          <p:nvPr>
            <p:ph type="dt" sz="half" idx="10"/>
          </p:nvPr>
        </p:nvSpPr>
        <p:spPr/>
        <p:txBody>
          <a:bodyPr/>
          <a:lstStyle/>
          <a:p>
            <a:fld id="{95420022-5844-4F2C-9A9D-BBAD085765CB}" type="datetimeFigureOut">
              <a:rPr lang="en-CA" smtClean="0"/>
              <a:t>2024-04-03</a:t>
            </a:fld>
            <a:endParaRPr lang="en-CA"/>
          </a:p>
        </p:txBody>
      </p:sp>
      <p:sp>
        <p:nvSpPr>
          <p:cNvPr id="5" name="Footer Placeholder 4">
            <a:extLst>
              <a:ext uri="{FF2B5EF4-FFF2-40B4-BE49-F238E27FC236}">
                <a16:creationId xmlns:a16="http://schemas.microsoft.com/office/drawing/2014/main" id="{97C5CA45-CA01-180A-C5CD-10038E23806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2019B5A-10B1-176F-0662-704B0EC6C1CD}"/>
              </a:ext>
            </a:extLst>
          </p:cNvPr>
          <p:cNvSpPr>
            <a:spLocks noGrp="1"/>
          </p:cNvSpPr>
          <p:nvPr>
            <p:ph type="sldNum" sz="quarter" idx="12"/>
          </p:nvPr>
        </p:nvSpPr>
        <p:spPr/>
        <p:txBody>
          <a:bodyPr/>
          <a:lstStyle/>
          <a:p>
            <a:fld id="{13EF0C78-674C-46C7-8947-8B1BB8BD1BB0}" type="slidenum">
              <a:rPr lang="en-CA" smtClean="0"/>
              <a:t>‹#›</a:t>
            </a:fld>
            <a:endParaRPr lang="en-CA"/>
          </a:p>
        </p:txBody>
      </p:sp>
    </p:spTree>
    <p:extLst>
      <p:ext uri="{BB962C8B-B14F-4D97-AF65-F5344CB8AC3E}">
        <p14:creationId xmlns:p14="http://schemas.microsoft.com/office/powerpoint/2010/main" val="123368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CC27-FCC5-4C1A-27E6-444A065854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BA7D1641-BDF4-BE9D-9E17-5ACFA94B90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9E404C-22A1-2242-92EA-8F42197441D4}"/>
              </a:ext>
            </a:extLst>
          </p:cNvPr>
          <p:cNvSpPr>
            <a:spLocks noGrp="1"/>
          </p:cNvSpPr>
          <p:nvPr>
            <p:ph type="dt" sz="half" idx="10"/>
          </p:nvPr>
        </p:nvSpPr>
        <p:spPr/>
        <p:txBody>
          <a:bodyPr/>
          <a:lstStyle/>
          <a:p>
            <a:fld id="{95420022-5844-4F2C-9A9D-BBAD085765CB}" type="datetimeFigureOut">
              <a:rPr lang="en-CA" smtClean="0"/>
              <a:t>2024-04-03</a:t>
            </a:fld>
            <a:endParaRPr lang="en-CA"/>
          </a:p>
        </p:txBody>
      </p:sp>
      <p:sp>
        <p:nvSpPr>
          <p:cNvPr id="5" name="Footer Placeholder 4">
            <a:extLst>
              <a:ext uri="{FF2B5EF4-FFF2-40B4-BE49-F238E27FC236}">
                <a16:creationId xmlns:a16="http://schemas.microsoft.com/office/drawing/2014/main" id="{09905105-385A-B75A-7B53-0D4388D0218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4241AD6-70E5-2274-27B1-EE00481F2609}"/>
              </a:ext>
            </a:extLst>
          </p:cNvPr>
          <p:cNvSpPr>
            <a:spLocks noGrp="1"/>
          </p:cNvSpPr>
          <p:nvPr>
            <p:ph type="sldNum" sz="quarter" idx="12"/>
          </p:nvPr>
        </p:nvSpPr>
        <p:spPr/>
        <p:txBody>
          <a:bodyPr/>
          <a:lstStyle/>
          <a:p>
            <a:fld id="{13EF0C78-674C-46C7-8947-8B1BB8BD1BB0}" type="slidenum">
              <a:rPr lang="en-CA" smtClean="0"/>
              <a:t>‹#›</a:t>
            </a:fld>
            <a:endParaRPr lang="en-CA"/>
          </a:p>
        </p:txBody>
      </p:sp>
    </p:spTree>
    <p:extLst>
      <p:ext uri="{BB962C8B-B14F-4D97-AF65-F5344CB8AC3E}">
        <p14:creationId xmlns:p14="http://schemas.microsoft.com/office/powerpoint/2010/main" val="103217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B856-C409-2156-B97D-473C9A9D8D2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AECCEFF-09CF-C75D-2AA9-75D757075F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150AD37-A144-AF9E-0BCB-109CA2A440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41383E5-D0F3-173E-0BE7-1DE5EA61BB0E}"/>
              </a:ext>
            </a:extLst>
          </p:cNvPr>
          <p:cNvSpPr>
            <a:spLocks noGrp="1"/>
          </p:cNvSpPr>
          <p:nvPr>
            <p:ph type="dt" sz="half" idx="10"/>
          </p:nvPr>
        </p:nvSpPr>
        <p:spPr/>
        <p:txBody>
          <a:bodyPr/>
          <a:lstStyle/>
          <a:p>
            <a:fld id="{95420022-5844-4F2C-9A9D-BBAD085765CB}" type="datetimeFigureOut">
              <a:rPr lang="en-CA" smtClean="0"/>
              <a:t>2024-04-03</a:t>
            </a:fld>
            <a:endParaRPr lang="en-CA"/>
          </a:p>
        </p:txBody>
      </p:sp>
      <p:sp>
        <p:nvSpPr>
          <p:cNvPr id="6" name="Footer Placeholder 5">
            <a:extLst>
              <a:ext uri="{FF2B5EF4-FFF2-40B4-BE49-F238E27FC236}">
                <a16:creationId xmlns:a16="http://schemas.microsoft.com/office/drawing/2014/main" id="{D71E1F24-2133-51D1-347D-3ACB22614CC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1D2DDCC-6A17-3C6F-0C09-690267C9609D}"/>
              </a:ext>
            </a:extLst>
          </p:cNvPr>
          <p:cNvSpPr>
            <a:spLocks noGrp="1"/>
          </p:cNvSpPr>
          <p:nvPr>
            <p:ph type="sldNum" sz="quarter" idx="12"/>
          </p:nvPr>
        </p:nvSpPr>
        <p:spPr/>
        <p:txBody>
          <a:bodyPr/>
          <a:lstStyle/>
          <a:p>
            <a:fld id="{13EF0C78-674C-46C7-8947-8B1BB8BD1BB0}" type="slidenum">
              <a:rPr lang="en-CA" smtClean="0"/>
              <a:t>‹#›</a:t>
            </a:fld>
            <a:endParaRPr lang="en-CA"/>
          </a:p>
        </p:txBody>
      </p:sp>
    </p:spTree>
    <p:extLst>
      <p:ext uri="{BB962C8B-B14F-4D97-AF65-F5344CB8AC3E}">
        <p14:creationId xmlns:p14="http://schemas.microsoft.com/office/powerpoint/2010/main" val="850066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914B-347B-B8A9-C0CC-B251CBB6C9C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68D46AB-A53E-D158-105F-F864CED5CD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B24560-19CD-7CEA-8573-6F913E7B8B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10E0AB1-CE21-25C6-2FE4-869EB0543D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C2D894-2911-CAE4-F336-024D5EC099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367EA65-9762-A566-246C-2ADCC70C8614}"/>
              </a:ext>
            </a:extLst>
          </p:cNvPr>
          <p:cNvSpPr>
            <a:spLocks noGrp="1"/>
          </p:cNvSpPr>
          <p:nvPr>
            <p:ph type="dt" sz="half" idx="10"/>
          </p:nvPr>
        </p:nvSpPr>
        <p:spPr/>
        <p:txBody>
          <a:bodyPr/>
          <a:lstStyle/>
          <a:p>
            <a:fld id="{95420022-5844-4F2C-9A9D-BBAD085765CB}" type="datetimeFigureOut">
              <a:rPr lang="en-CA" smtClean="0"/>
              <a:t>2024-04-03</a:t>
            </a:fld>
            <a:endParaRPr lang="en-CA"/>
          </a:p>
        </p:txBody>
      </p:sp>
      <p:sp>
        <p:nvSpPr>
          <p:cNvPr id="8" name="Footer Placeholder 7">
            <a:extLst>
              <a:ext uri="{FF2B5EF4-FFF2-40B4-BE49-F238E27FC236}">
                <a16:creationId xmlns:a16="http://schemas.microsoft.com/office/drawing/2014/main" id="{FB49C4ED-79CC-3A58-B528-8C33B241462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93A8887-8F8F-9344-A5D4-2CF0502D9ED7}"/>
              </a:ext>
            </a:extLst>
          </p:cNvPr>
          <p:cNvSpPr>
            <a:spLocks noGrp="1"/>
          </p:cNvSpPr>
          <p:nvPr>
            <p:ph type="sldNum" sz="quarter" idx="12"/>
          </p:nvPr>
        </p:nvSpPr>
        <p:spPr/>
        <p:txBody>
          <a:bodyPr/>
          <a:lstStyle/>
          <a:p>
            <a:fld id="{13EF0C78-674C-46C7-8947-8B1BB8BD1BB0}" type="slidenum">
              <a:rPr lang="en-CA" smtClean="0"/>
              <a:t>‹#›</a:t>
            </a:fld>
            <a:endParaRPr lang="en-CA"/>
          </a:p>
        </p:txBody>
      </p:sp>
    </p:spTree>
    <p:extLst>
      <p:ext uri="{BB962C8B-B14F-4D97-AF65-F5344CB8AC3E}">
        <p14:creationId xmlns:p14="http://schemas.microsoft.com/office/powerpoint/2010/main" val="115865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22EC3-4E09-6FF2-0FED-B12E25B9005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A4B4DD7-63CE-3321-CB33-9AB4AE0E2115}"/>
              </a:ext>
            </a:extLst>
          </p:cNvPr>
          <p:cNvSpPr>
            <a:spLocks noGrp="1"/>
          </p:cNvSpPr>
          <p:nvPr>
            <p:ph type="dt" sz="half" idx="10"/>
          </p:nvPr>
        </p:nvSpPr>
        <p:spPr/>
        <p:txBody>
          <a:bodyPr/>
          <a:lstStyle/>
          <a:p>
            <a:fld id="{95420022-5844-4F2C-9A9D-BBAD085765CB}" type="datetimeFigureOut">
              <a:rPr lang="en-CA" smtClean="0"/>
              <a:t>2024-04-03</a:t>
            </a:fld>
            <a:endParaRPr lang="en-CA"/>
          </a:p>
        </p:txBody>
      </p:sp>
      <p:sp>
        <p:nvSpPr>
          <p:cNvPr id="4" name="Footer Placeholder 3">
            <a:extLst>
              <a:ext uri="{FF2B5EF4-FFF2-40B4-BE49-F238E27FC236}">
                <a16:creationId xmlns:a16="http://schemas.microsoft.com/office/drawing/2014/main" id="{AC40055D-E89B-B68F-8BFE-317AEB9EEC9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CF211BE-94A1-6BB3-8F9F-3F7FA37C7DA7}"/>
              </a:ext>
            </a:extLst>
          </p:cNvPr>
          <p:cNvSpPr>
            <a:spLocks noGrp="1"/>
          </p:cNvSpPr>
          <p:nvPr>
            <p:ph type="sldNum" sz="quarter" idx="12"/>
          </p:nvPr>
        </p:nvSpPr>
        <p:spPr/>
        <p:txBody>
          <a:bodyPr/>
          <a:lstStyle/>
          <a:p>
            <a:fld id="{13EF0C78-674C-46C7-8947-8B1BB8BD1BB0}" type="slidenum">
              <a:rPr lang="en-CA" smtClean="0"/>
              <a:t>‹#›</a:t>
            </a:fld>
            <a:endParaRPr lang="en-CA"/>
          </a:p>
        </p:txBody>
      </p:sp>
    </p:spTree>
    <p:extLst>
      <p:ext uri="{BB962C8B-B14F-4D97-AF65-F5344CB8AC3E}">
        <p14:creationId xmlns:p14="http://schemas.microsoft.com/office/powerpoint/2010/main" val="107030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D4464E-EDBB-6267-AAF9-DF0DF41E5BAE}"/>
              </a:ext>
            </a:extLst>
          </p:cNvPr>
          <p:cNvSpPr>
            <a:spLocks noGrp="1"/>
          </p:cNvSpPr>
          <p:nvPr>
            <p:ph type="dt" sz="half" idx="10"/>
          </p:nvPr>
        </p:nvSpPr>
        <p:spPr/>
        <p:txBody>
          <a:bodyPr/>
          <a:lstStyle/>
          <a:p>
            <a:fld id="{95420022-5844-4F2C-9A9D-BBAD085765CB}" type="datetimeFigureOut">
              <a:rPr lang="en-CA" smtClean="0"/>
              <a:t>2024-04-03</a:t>
            </a:fld>
            <a:endParaRPr lang="en-CA"/>
          </a:p>
        </p:txBody>
      </p:sp>
      <p:sp>
        <p:nvSpPr>
          <p:cNvPr id="3" name="Footer Placeholder 2">
            <a:extLst>
              <a:ext uri="{FF2B5EF4-FFF2-40B4-BE49-F238E27FC236}">
                <a16:creationId xmlns:a16="http://schemas.microsoft.com/office/drawing/2014/main" id="{1C897D9B-7F9D-325F-ABDF-64D52E9C9FF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B52C037-79CF-C489-CE83-F3470A3DA3AD}"/>
              </a:ext>
            </a:extLst>
          </p:cNvPr>
          <p:cNvSpPr>
            <a:spLocks noGrp="1"/>
          </p:cNvSpPr>
          <p:nvPr>
            <p:ph type="sldNum" sz="quarter" idx="12"/>
          </p:nvPr>
        </p:nvSpPr>
        <p:spPr/>
        <p:txBody>
          <a:bodyPr/>
          <a:lstStyle/>
          <a:p>
            <a:fld id="{13EF0C78-674C-46C7-8947-8B1BB8BD1BB0}" type="slidenum">
              <a:rPr lang="en-CA" smtClean="0"/>
              <a:t>‹#›</a:t>
            </a:fld>
            <a:endParaRPr lang="en-CA"/>
          </a:p>
        </p:txBody>
      </p:sp>
    </p:spTree>
    <p:extLst>
      <p:ext uri="{BB962C8B-B14F-4D97-AF65-F5344CB8AC3E}">
        <p14:creationId xmlns:p14="http://schemas.microsoft.com/office/powerpoint/2010/main" val="377690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AADB1-565E-08EC-28ED-96DBE5E53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06AD585-A02D-0233-B064-53E3E242E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3E0E3A6-236D-43E1-14F0-C1088C1DD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0381F8-FAFA-DD2A-4A84-A433922535F1}"/>
              </a:ext>
            </a:extLst>
          </p:cNvPr>
          <p:cNvSpPr>
            <a:spLocks noGrp="1"/>
          </p:cNvSpPr>
          <p:nvPr>
            <p:ph type="dt" sz="half" idx="10"/>
          </p:nvPr>
        </p:nvSpPr>
        <p:spPr/>
        <p:txBody>
          <a:bodyPr/>
          <a:lstStyle/>
          <a:p>
            <a:fld id="{95420022-5844-4F2C-9A9D-BBAD085765CB}" type="datetimeFigureOut">
              <a:rPr lang="en-CA" smtClean="0"/>
              <a:t>2024-04-03</a:t>
            </a:fld>
            <a:endParaRPr lang="en-CA"/>
          </a:p>
        </p:txBody>
      </p:sp>
      <p:sp>
        <p:nvSpPr>
          <p:cNvPr id="6" name="Footer Placeholder 5">
            <a:extLst>
              <a:ext uri="{FF2B5EF4-FFF2-40B4-BE49-F238E27FC236}">
                <a16:creationId xmlns:a16="http://schemas.microsoft.com/office/drawing/2014/main" id="{A4D972FB-C9E1-4E10-E19B-3FB83550B34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CECDAA4-C597-5D5C-83F2-8BC53E6F3CD7}"/>
              </a:ext>
            </a:extLst>
          </p:cNvPr>
          <p:cNvSpPr>
            <a:spLocks noGrp="1"/>
          </p:cNvSpPr>
          <p:nvPr>
            <p:ph type="sldNum" sz="quarter" idx="12"/>
          </p:nvPr>
        </p:nvSpPr>
        <p:spPr/>
        <p:txBody>
          <a:bodyPr/>
          <a:lstStyle/>
          <a:p>
            <a:fld id="{13EF0C78-674C-46C7-8947-8B1BB8BD1BB0}" type="slidenum">
              <a:rPr lang="en-CA" smtClean="0"/>
              <a:t>‹#›</a:t>
            </a:fld>
            <a:endParaRPr lang="en-CA"/>
          </a:p>
        </p:txBody>
      </p:sp>
    </p:spTree>
    <p:extLst>
      <p:ext uri="{BB962C8B-B14F-4D97-AF65-F5344CB8AC3E}">
        <p14:creationId xmlns:p14="http://schemas.microsoft.com/office/powerpoint/2010/main" val="331097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8BD1-8905-8E03-E208-7358D618F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83E8866-F279-AEE4-AD9D-11C0121601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2591BE1-A68D-8F7C-E235-5E753ECC2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EFDD4-04AB-35C6-C95B-0ABAB51F0CB1}"/>
              </a:ext>
            </a:extLst>
          </p:cNvPr>
          <p:cNvSpPr>
            <a:spLocks noGrp="1"/>
          </p:cNvSpPr>
          <p:nvPr>
            <p:ph type="dt" sz="half" idx="10"/>
          </p:nvPr>
        </p:nvSpPr>
        <p:spPr/>
        <p:txBody>
          <a:bodyPr/>
          <a:lstStyle/>
          <a:p>
            <a:fld id="{95420022-5844-4F2C-9A9D-BBAD085765CB}" type="datetimeFigureOut">
              <a:rPr lang="en-CA" smtClean="0"/>
              <a:t>2024-04-03</a:t>
            </a:fld>
            <a:endParaRPr lang="en-CA"/>
          </a:p>
        </p:txBody>
      </p:sp>
      <p:sp>
        <p:nvSpPr>
          <p:cNvPr id="6" name="Footer Placeholder 5">
            <a:extLst>
              <a:ext uri="{FF2B5EF4-FFF2-40B4-BE49-F238E27FC236}">
                <a16:creationId xmlns:a16="http://schemas.microsoft.com/office/drawing/2014/main" id="{B83D2947-FEAA-C8F6-4471-F35E91B2FE0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1C98DAB-00E6-AD5F-F450-E244F6FE4AA6}"/>
              </a:ext>
            </a:extLst>
          </p:cNvPr>
          <p:cNvSpPr>
            <a:spLocks noGrp="1"/>
          </p:cNvSpPr>
          <p:nvPr>
            <p:ph type="sldNum" sz="quarter" idx="12"/>
          </p:nvPr>
        </p:nvSpPr>
        <p:spPr/>
        <p:txBody>
          <a:bodyPr/>
          <a:lstStyle/>
          <a:p>
            <a:fld id="{13EF0C78-674C-46C7-8947-8B1BB8BD1BB0}" type="slidenum">
              <a:rPr lang="en-CA" smtClean="0"/>
              <a:t>‹#›</a:t>
            </a:fld>
            <a:endParaRPr lang="en-CA"/>
          </a:p>
        </p:txBody>
      </p:sp>
    </p:spTree>
    <p:extLst>
      <p:ext uri="{BB962C8B-B14F-4D97-AF65-F5344CB8AC3E}">
        <p14:creationId xmlns:p14="http://schemas.microsoft.com/office/powerpoint/2010/main" val="3546551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C7C1A7-3977-0D97-F3B1-18CFE0C32A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5F147AC-57FE-8E34-CBBC-EEA8363219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900DA6F-8036-9BBF-31CA-BD038EB77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420022-5844-4F2C-9A9D-BBAD085765CB}" type="datetimeFigureOut">
              <a:rPr lang="en-CA" smtClean="0"/>
              <a:t>2024-04-03</a:t>
            </a:fld>
            <a:endParaRPr lang="en-CA"/>
          </a:p>
        </p:txBody>
      </p:sp>
      <p:sp>
        <p:nvSpPr>
          <p:cNvPr id="5" name="Footer Placeholder 4">
            <a:extLst>
              <a:ext uri="{FF2B5EF4-FFF2-40B4-BE49-F238E27FC236}">
                <a16:creationId xmlns:a16="http://schemas.microsoft.com/office/drawing/2014/main" id="{4E755034-09C1-29FD-D6CB-981C0DE012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F32DBCA2-2026-A1BA-3617-A916D8844D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EF0C78-674C-46C7-8947-8B1BB8BD1BB0}" type="slidenum">
              <a:rPr lang="en-CA" smtClean="0"/>
              <a:t>‹#›</a:t>
            </a:fld>
            <a:endParaRPr lang="en-CA"/>
          </a:p>
        </p:txBody>
      </p:sp>
    </p:spTree>
    <p:extLst>
      <p:ext uri="{BB962C8B-B14F-4D97-AF65-F5344CB8AC3E}">
        <p14:creationId xmlns:p14="http://schemas.microsoft.com/office/powerpoint/2010/main" val="2629328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ul.tingley@novascotia.ca"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ch.novascotia.ca/business-access-ability-grant-program" TargetMode="External"/><Relationship Id="rId4" Type="http://schemas.openxmlformats.org/officeDocument/2006/relationships/hyperlink" Target="mailto:sbaccess@novascotia.c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ccessibility-program.ca/accessibility/19-town-of-kentville-accessibility-action-plan-202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in a wheelchair wearing a face mask&#10;&#10;Description automatically generated">
            <a:extLst>
              <a:ext uri="{FF2B5EF4-FFF2-40B4-BE49-F238E27FC236}">
                <a16:creationId xmlns:a16="http://schemas.microsoft.com/office/drawing/2014/main" id="{3C4B462D-E615-1BCF-DC70-1032DDBD953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7869"/>
          <a:stretch/>
        </p:blipFill>
        <p:spPr>
          <a:xfrm>
            <a:off x="-1050825" y="241539"/>
            <a:ext cx="8511615" cy="7007032"/>
          </a:xfrm>
        </p:spPr>
      </p:pic>
      <p:sp>
        <p:nvSpPr>
          <p:cNvPr id="11" name="TextBox 10">
            <a:extLst>
              <a:ext uri="{FF2B5EF4-FFF2-40B4-BE49-F238E27FC236}">
                <a16:creationId xmlns:a16="http://schemas.microsoft.com/office/drawing/2014/main" id="{BA8B99FF-4AD4-6FD6-90A4-66F1381BD810}"/>
              </a:ext>
            </a:extLst>
          </p:cNvPr>
          <p:cNvSpPr txBox="1"/>
          <p:nvPr/>
        </p:nvSpPr>
        <p:spPr>
          <a:xfrm>
            <a:off x="7637330" y="3429000"/>
            <a:ext cx="4297997" cy="2677656"/>
          </a:xfrm>
          <a:prstGeom prst="rect">
            <a:avLst/>
          </a:prstGeom>
          <a:noFill/>
        </p:spPr>
        <p:txBody>
          <a:bodyPr wrap="square">
            <a:spAutoFit/>
          </a:bodyPr>
          <a:lstStyle/>
          <a:p>
            <a:r>
              <a:rPr lang="en-CA" sz="2400" dirty="0">
                <a:hlinkClick r:id="rId3"/>
              </a:rPr>
              <a:t>Paul.tingley@novascotia.ca</a:t>
            </a:r>
            <a:endParaRPr lang="en-CA" sz="2400" dirty="0"/>
          </a:p>
          <a:p>
            <a:r>
              <a:rPr lang="en-CA" sz="2400" dirty="0"/>
              <a:t>902-233-8379</a:t>
            </a:r>
          </a:p>
          <a:p>
            <a:r>
              <a:rPr lang="en-CA" sz="2400" dirty="0">
                <a:hlinkClick r:id="rId4"/>
              </a:rPr>
              <a:t>sbaccess@novascotia.ca</a:t>
            </a:r>
            <a:endParaRPr lang="en-CA" sz="2400" dirty="0"/>
          </a:p>
          <a:p>
            <a:r>
              <a:rPr lang="en-CA" sz="2400" dirty="0"/>
              <a:t>-----------------------------</a:t>
            </a:r>
          </a:p>
          <a:p>
            <a:r>
              <a:rPr lang="en-CA" sz="2400" dirty="0"/>
              <a:t>Investing in Our Future – </a:t>
            </a:r>
          </a:p>
          <a:p>
            <a:r>
              <a:rPr lang="en-CA" sz="2400" b="0" i="0" dirty="0">
                <a:solidFill>
                  <a:srgbClr val="333333"/>
                </a:solidFill>
                <a:effectLst/>
                <a:highlight>
                  <a:srgbClr val="FFFFFF"/>
                </a:highlight>
                <a:latin typeface="OpenSansSemibold"/>
              </a:rPr>
              <a:t>Community Funding and Awards</a:t>
            </a:r>
          </a:p>
          <a:p>
            <a:r>
              <a:rPr lang="en-CA" sz="2400" b="0" i="0" dirty="0">
                <a:solidFill>
                  <a:srgbClr val="333333"/>
                </a:solidFill>
                <a:effectLst/>
                <a:highlight>
                  <a:srgbClr val="FFFFFF"/>
                </a:highlight>
                <a:latin typeface="OpenSansSemibold"/>
              </a:rPr>
              <a:t>With CCTH</a:t>
            </a:r>
          </a:p>
        </p:txBody>
      </p:sp>
      <p:sp>
        <p:nvSpPr>
          <p:cNvPr id="13" name="TextBox 12">
            <a:extLst>
              <a:ext uri="{FF2B5EF4-FFF2-40B4-BE49-F238E27FC236}">
                <a16:creationId xmlns:a16="http://schemas.microsoft.com/office/drawing/2014/main" id="{DB836E32-DC0C-FA8A-2DA2-583939E2FD2C}"/>
              </a:ext>
            </a:extLst>
          </p:cNvPr>
          <p:cNvSpPr txBox="1"/>
          <p:nvPr/>
        </p:nvSpPr>
        <p:spPr>
          <a:xfrm>
            <a:off x="7664116" y="513164"/>
            <a:ext cx="4527884" cy="2308324"/>
          </a:xfrm>
          <a:prstGeom prst="rect">
            <a:avLst/>
          </a:prstGeom>
          <a:noFill/>
        </p:spPr>
        <p:txBody>
          <a:bodyPr wrap="square">
            <a:spAutoFit/>
          </a:bodyPr>
          <a:lstStyle/>
          <a:p>
            <a:r>
              <a:rPr lang="en-CA" sz="4800" dirty="0">
                <a:hlinkClick r:id="rId5"/>
              </a:rPr>
              <a:t>Business Access Ability Program</a:t>
            </a:r>
            <a:endParaRPr lang="en-CA" sz="4800" dirty="0"/>
          </a:p>
        </p:txBody>
      </p:sp>
    </p:spTree>
    <p:extLst>
      <p:ext uri="{BB962C8B-B14F-4D97-AF65-F5344CB8AC3E}">
        <p14:creationId xmlns:p14="http://schemas.microsoft.com/office/powerpoint/2010/main" val="2364110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77F2-844D-1E4B-1B77-690D681E6909}"/>
              </a:ext>
            </a:extLst>
          </p:cNvPr>
          <p:cNvSpPr>
            <a:spLocks noGrp="1"/>
          </p:cNvSpPr>
          <p:nvPr>
            <p:ph type="title"/>
          </p:nvPr>
        </p:nvSpPr>
        <p:spPr/>
        <p:txBody>
          <a:bodyPr/>
          <a:lstStyle/>
          <a:p>
            <a:r>
              <a:rPr lang="en-CA" dirty="0"/>
              <a:t>Universal Design Capacity Building – education and stakeholder engagement</a:t>
            </a:r>
          </a:p>
        </p:txBody>
      </p:sp>
      <p:pic>
        <p:nvPicPr>
          <p:cNvPr id="5" name="Content Placeholder 4" descr="A logo with colorful people in a circle&#10;&#10;Description automatically generated">
            <a:extLst>
              <a:ext uri="{FF2B5EF4-FFF2-40B4-BE49-F238E27FC236}">
                <a16:creationId xmlns:a16="http://schemas.microsoft.com/office/drawing/2014/main" id="{71CAC878-AE80-C69D-61DC-2D3A212645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4419" y="1825625"/>
            <a:ext cx="5223162" cy="4351338"/>
          </a:xfrm>
        </p:spPr>
      </p:pic>
    </p:spTree>
    <p:extLst>
      <p:ext uri="{BB962C8B-B14F-4D97-AF65-F5344CB8AC3E}">
        <p14:creationId xmlns:p14="http://schemas.microsoft.com/office/powerpoint/2010/main" val="2109628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FE6A6-267C-4CAE-5E9D-B276C04D5794}"/>
              </a:ext>
            </a:extLst>
          </p:cNvPr>
          <p:cNvSpPr>
            <a:spLocks noGrp="1"/>
          </p:cNvSpPr>
          <p:nvPr>
            <p:ph type="title"/>
          </p:nvPr>
        </p:nvSpPr>
        <p:spPr>
          <a:xfrm>
            <a:off x="838200" y="0"/>
            <a:ext cx="11118011" cy="1325563"/>
          </a:xfrm>
        </p:spPr>
        <p:txBody>
          <a:bodyPr/>
          <a:lstStyle/>
          <a:p>
            <a:r>
              <a:rPr lang="en-US" dirty="0">
                <a:hlinkClick r:id="rId2"/>
              </a:rPr>
              <a:t>The Kentville Accessibility Advisory Committee</a:t>
            </a:r>
            <a:endParaRPr lang="en-CA" dirty="0"/>
          </a:p>
        </p:txBody>
      </p:sp>
      <p:pic>
        <p:nvPicPr>
          <p:cNvPr id="5" name="Content Placeholder 4" descr="A close-up of a whiteboard&#10;&#10;Description automatically generated">
            <a:extLst>
              <a:ext uri="{FF2B5EF4-FFF2-40B4-BE49-F238E27FC236}">
                <a16:creationId xmlns:a16="http://schemas.microsoft.com/office/drawing/2014/main" id="{43D203EC-46A3-B25C-19D5-DE8EB886230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575" y="1192608"/>
            <a:ext cx="11514636" cy="5518743"/>
          </a:xfrm>
        </p:spPr>
      </p:pic>
    </p:spTree>
    <p:extLst>
      <p:ext uri="{BB962C8B-B14F-4D97-AF65-F5344CB8AC3E}">
        <p14:creationId xmlns:p14="http://schemas.microsoft.com/office/powerpoint/2010/main" val="1173413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433E49-D869-57AF-CD7C-217AA571CDD1}"/>
              </a:ext>
            </a:extLst>
          </p:cNvPr>
          <p:cNvSpPr>
            <a:spLocks noGrp="1"/>
          </p:cNvSpPr>
          <p:nvPr>
            <p:ph idx="1"/>
          </p:nvPr>
        </p:nvSpPr>
        <p:spPr>
          <a:xfrm>
            <a:off x="-2791327" y="2639764"/>
            <a:ext cx="10515600" cy="4351338"/>
          </a:xfrm>
        </p:spPr>
        <p:txBody>
          <a:bodyPr>
            <a:normAutofit/>
          </a:bodyPr>
          <a:lstStyle/>
          <a:p>
            <a:pPr marL="0" indent="0">
              <a:buNone/>
            </a:pPr>
            <a:r>
              <a:rPr lang="en-CA" sz="6600" dirty="0">
                <a:latin typeface="Dreaming Outloud Script Pro" panose="03050502040304050704" pitchFamily="66" charset="0"/>
                <a:cs typeface="Dreaming Outloud Script Pro" panose="03050502040304050704" pitchFamily="66" charset="0"/>
              </a:rPr>
              <a:t>             </a:t>
            </a:r>
            <a:r>
              <a:rPr lang="en-CA" sz="7200" dirty="0">
                <a:latin typeface="Dreaming Outloud Script Pro" panose="03050502040304050704" pitchFamily="66" charset="0"/>
                <a:cs typeface="Dreaming Outloud Script Pro" panose="03050502040304050704" pitchFamily="66" charset="0"/>
              </a:rPr>
              <a:t>Thank you!</a:t>
            </a:r>
          </a:p>
        </p:txBody>
      </p:sp>
      <p:pic>
        <p:nvPicPr>
          <p:cNvPr id="5" name="Picture 4" descr="A screenshot of a document&#10;&#10;Description automatically generated">
            <a:extLst>
              <a:ext uri="{FF2B5EF4-FFF2-40B4-BE49-F238E27FC236}">
                <a16:creationId xmlns:a16="http://schemas.microsoft.com/office/drawing/2014/main" id="{D2D08CE0-3874-0889-5A9D-655260106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834" y="0"/>
            <a:ext cx="4542878" cy="6858000"/>
          </a:xfrm>
          <a:prstGeom prst="rect">
            <a:avLst/>
          </a:prstGeom>
        </p:spPr>
      </p:pic>
    </p:spTree>
    <p:extLst>
      <p:ext uri="{BB962C8B-B14F-4D97-AF65-F5344CB8AC3E}">
        <p14:creationId xmlns:p14="http://schemas.microsoft.com/office/powerpoint/2010/main" val="246179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D2E81-CD5C-8B20-F7DC-3191E0212E1E}"/>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1CA79EEC-568E-1CF8-C645-25D36AAE1B69}"/>
              </a:ext>
            </a:extLst>
          </p:cNvPr>
          <p:cNvSpPr>
            <a:spLocks noGrp="1"/>
          </p:cNvSpPr>
          <p:nvPr>
            <p:ph type="subTitle" idx="1"/>
          </p:nvPr>
        </p:nvSpPr>
        <p:spPr/>
        <p:txBody>
          <a:bodyPr/>
          <a:lstStyle/>
          <a:p>
            <a:endParaRPr lang="en-CA"/>
          </a:p>
        </p:txBody>
      </p:sp>
      <p:pic>
        <p:nvPicPr>
          <p:cNvPr id="7" name="Picture 6" descr="Cartoon of a person in a wheelchair looking at a sign&#10;&#10;Description automatically generated">
            <a:extLst>
              <a:ext uri="{FF2B5EF4-FFF2-40B4-BE49-F238E27FC236}">
                <a16:creationId xmlns:a16="http://schemas.microsoft.com/office/drawing/2014/main" id="{261412A6-7E81-0BCD-01B9-1A436D1A1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022" y="0"/>
            <a:ext cx="7955955" cy="6858000"/>
          </a:xfrm>
          <a:prstGeom prst="rect">
            <a:avLst/>
          </a:prstGeom>
        </p:spPr>
      </p:pic>
    </p:spTree>
    <p:extLst>
      <p:ext uri="{BB962C8B-B14F-4D97-AF65-F5344CB8AC3E}">
        <p14:creationId xmlns:p14="http://schemas.microsoft.com/office/powerpoint/2010/main" val="285823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6E01-9169-C492-1501-3AA1B50021DE}"/>
              </a:ext>
            </a:extLst>
          </p:cNvPr>
          <p:cNvSpPr>
            <a:spLocks noGrp="1"/>
          </p:cNvSpPr>
          <p:nvPr>
            <p:ph type="title"/>
          </p:nvPr>
        </p:nvSpPr>
        <p:spPr>
          <a:xfrm>
            <a:off x="838200" y="3765884"/>
            <a:ext cx="10515600" cy="2781300"/>
          </a:xfrm>
        </p:spPr>
        <p:txBody>
          <a:bodyPr>
            <a:noAutofit/>
          </a:bodyPr>
          <a:lstStyle/>
          <a:p>
            <a:r>
              <a:rPr lang="en-US" sz="2400" b="0" i="0" dirty="0">
                <a:solidFill>
                  <a:srgbClr val="333333"/>
                </a:solidFill>
                <a:effectLst/>
                <a:highlight>
                  <a:srgbClr val="FFFFFF"/>
                </a:highlight>
                <a:latin typeface="Verdana" panose="020B0604030504040204" pitchFamily="34" charset="0"/>
              </a:rPr>
              <a:t>Under the Accessibility Act, Nova Scotia is committed to an accessible Nova Scotia by 2030. Meeting this goal means preventing and removing barriers to accessibility, for persons with disabilities.</a:t>
            </a:r>
            <a:br>
              <a:rPr lang="en-US" sz="2400" b="0" i="0" dirty="0">
                <a:solidFill>
                  <a:srgbClr val="333333"/>
                </a:solidFill>
                <a:effectLst/>
                <a:highlight>
                  <a:srgbClr val="FFFFFF"/>
                </a:highlight>
                <a:latin typeface="Verdana" panose="020B0604030504040204" pitchFamily="34" charset="0"/>
              </a:rPr>
            </a:br>
            <a:br>
              <a:rPr lang="en-US" sz="2400" b="0" i="0" dirty="0">
                <a:solidFill>
                  <a:srgbClr val="333333"/>
                </a:solidFill>
                <a:effectLst/>
                <a:highlight>
                  <a:srgbClr val="FFFFFF"/>
                </a:highlight>
                <a:latin typeface="Verdana" panose="020B0604030504040204" pitchFamily="34" charset="0"/>
              </a:rPr>
            </a:br>
            <a:r>
              <a:rPr lang="en-US" sz="2400" b="0" i="0" dirty="0">
                <a:solidFill>
                  <a:srgbClr val="333333"/>
                </a:solidFill>
                <a:effectLst/>
                <a:highlight>
                  <a:srgbClr val="FFFFFF"/>
                </a:highlight>
                <a:latin typeface="Verdana" panose="020B0604030504040204" pitchFamily="34" charset="0"/>
              </a:rPr>
              <a:t>Businesses can apply for a cost-shared grant to make accessibility-related improvements. Improvements can be for clients and customers, for employees, or both.</a:t>
            </a:r>
            <a:br>
              <a:rPr lang="en-US" sz="2400" b="0" i="0" dirty="0">
                <a:solidFill>
                  <a:srgbClr val="333333"/>
                </a:solidFill>
                <a:effectLst/>
                <a:highlight>
                  <a:srgbClr val="FFFFFF"/>
                </a:highlight>
                <a:latin typeface="Verdana" panose="020B0604030504040204" pitchFamily="34" charset="0"/>
              </a:rPr>
            </a:br>
            <a:endParaRPr lang="en-CA" sz="2400" dirty="0"/>
          </a:p>
        </p:txBody>
      </p:sp>
      <p:pic>
        <p:nvPicPr>
          <p:cNvPr id="5" name="Picture 4" descr="A map with gps points on it">
            <a:extLst>
              <a:ext uri="{FF2B5EF4-FFF2-40B4-BE49-F238E27FC236}">
                <a16:creationId xmlns:a16="http://schemas.microsoft.com/office/drawing/2014/main" id="{E5E664FD-0803-DF77-BAE4-64C151DD09BB}"/>
              </a:ext>
            </a:extLst>
          </p:cNvPr>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0" y="-195942"/>
            <a:ext cx="12029916" cy="3429000"/>
          </a:xfrm>
          <a:prstGeom prst="rect">
            <a:avLst/>
          </a:prstGeom>
        </p:spPr>
      </p:pic>
    </p:spTree>
    <p:extLst>
      <p:ext uri="{BB962C8B-B14F-4D97-AF65-F5344CB8AC3E}">
        <p14:creationId xmlns:p14="http://schemas.microsoft.com/office/powerpoint/2010/main" val="242293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D9A09-D7E2-E0D8-7430-94FB3D014D76}"/>
              </a:ext>
            </a:extLst>
          </p:cNvPr>
          <p:cNvSpPr>
            <a:spLocks noGrp="1"/>
          </p:cNvSpPr>
          <p:nvPr>
            <p:ph type="title"/>
          </p:nvPr>
        </p:nvSpPr>
        <p:spPr/>
        <p:txBody>
          <a:bodyPr/>
          <a:lstStyle/>
          <a:p>
            <a:r>
              <a:rPr lang="en-CA" dirty="0"/>
              <a:t>Access by Design 2030 – </a:t>
            </a:r>
            <a:r>
              <a:rPr lang="en-CA" sz="3200" dirty="0"/>
              <a:t>novascotia.ca/accessibility</a:t>
            </a:r>
          </a:p>
        </p:txBody>
      </p:sp>
      <p:pic>
        <p:nvPicPr>
          <p:cNvPr id="5" name="Content Placeholder 4" descr="A person and person in wheelchairs&#10;&#10;Description automatically generated">
            <a:extLst>
              <a:ext uri="{FF2B5EF4-FFF2-40B4-BE49-F238E27FC236}">
                <a16:creationId xmlns:a16="http://schemas.microsoft.com/office/drawing/2014/main" id="{266E896F-CF7D-1FF7-A34F-0A6D124BE7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407" y="1831032"/>
            <a:ext cx="3577099" cy="4351338"/>
          </a:xfrm>
        </p:spPr>
      </p:pic>
      <p:pic>
        <p:nvPicPr>
          <p:cNvPr id="7" name="Picture 6" descr="A diagram of a bathroom with instructions&#10;&#10;Description automatically generated">
            <a:extLst>
              <a:ext uri="{FF2B5EF4-FFF2-40B4-BE49-F238E27FC236}">
                <a16:creationId xmlns:a16="http://schemas.microsoft.com/office/drawing/2014/main" id="{E6D77497-0B84-61C3-4E3A-65DC6198C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416" y="2131849"/>
            <a:ext cx="6099384" cy="4726151"/>
          </a:xfrm>
          <a:prstGeom prst="rect">
            <a:avLst/>
          </a:prstGeom>
        </p:spPr>
      </p:pic>
      <p:pic>
        <p:nvPicPr>
          <p:cNvPr id="9" name="Picture 8">
            <a:extLst>
              <a:ext uri="{FF2B5EF4-FFF2-40B4-BE49-F238E27FC236}">
                <a16:creationId xmlns:a16="http://schemas.microsoft.com/office/drawing/2014/main" id="{A081279D-23A4-3BAB-692A-CC48A4E04020}"/>
              </a:ext>
            </a:extLst>
          </p:cNvPr>
          <p:cNvPicPr>
            <a:picLocks noChangeAspect="1"/>
          </p:cNvPicPr>
          <p:nvPr/>
        </p:nvPicPr>
        <p:blipFill rotWithShape="1">
          <a:blip r:embed="rId4">
            <a:extLst>
              <a:ext uri="{28A0092B-C50C-407E-A947-70E740481C1C}">
                <a14:useLocalDpi xmlns:a14="http://schemas.microsoft.com/office/drawing/2010/main" val="0"/>
              </a:ext>
            </a:extLst>
          </a:blip>
          <a:srcRect r="15987"/>
          <a:stretch/>
        </p:blipFill>
        <p:spPr>
          <a:xfrm>
            <a:off x="4518435" y="1518249"/>
            <a:ext cx="7448975" cy="613600"/>
          </a:xfrm>
          <a:prstGeom prst="rect">
            <a:avLst/>
          </a:prstGeom>
        </p:spPr>
      </p:pic>
    </p:spTree>
    <p:extLst>
      <p:ext uri="{BB962C8B-B14F-4D97-AF65-F5344CB8AC3E}">
        <p14:creationId xmlns:p14="http://schemas.microsoft.com/office/powerpoint/2010/main" val="127118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18C0-89E9-B212-5111-BB86DDEC2302}"/>
              </a:ext>
            </a:extLst>
          </p:cNvPr>
          <p:cNvSpPr>
            <a:spLocks noGrp="1"/>
          </p:cNvSpPr>
          <p:nvPr>
            <p:ph type="title"/>
          </p:nvPr>
        </p:nvSpPr>
        <p:spPr/>
        <p:txBody>
          <a:bodyPr/>
          <a:lstStyle/>
          <a:p>
            <a:r>
              <a:rPr lang="en-CA" dirty="0"/>
              <a:t>Reasons	</a:t>
            </a:r>
          </a:p>
        </p:txBody>
      </p:sp>
      <p:sp>
        <p:nvSpPr>
          <p:cNvPr id="3" name="Content Placeholder 2">
            <a:extLst>
              <a:ext uri="{FF2B5EF4-FFF2-40B4-BE49-F238E27FC236}">
                <a16:creationId xmlns:a16="http://schemas.microsoft.com/office/drawing/2014/main" id="{4AAD49EE-15B3-3F78-A4A5-A092B6BBD9E6}"/>
              </a:ext>
            </a:extLst>
          </p:cNvPr>
          <p:cNvSpPr>
            <a:spLocks noGrp="1"/>
          </p:cNvSpPr>
          <p:nvPr>
            <p:ph idx="1"/>
          </p:nvPr>
        </p:nvSpPr>
        <p:spPr>
          <a:xfrm>
            <a:off x="838200" y="1690688"/>
            <a:ext cx="10515600" cy="4351338"/>
          </a:xfrm>
        </p:spPr>
        <p:txBody>
          <a:bodyPr/>
          <a:lstStyle/>
          <a:p>
            <a:r>
              <a:rPr lang="en-CA" dirty="0"/>
              <a:t>Greater opportunity for more customers = more profit</a:t>
            </a:r>
          </a:p>
          <a:p>
            <a:r>
              <a:rPr lang="en-CA" dirty="0"/>
              <a:t>The right thing to do – Access for all</a:t>
            </a:r>
          </a:p>
          <a:p>
            <a:r>
              <a:rPr lang="en-CA" dirty="0"/>
              <a:t>Legislation</a:t>
            </a:r>
          </a:p>
          <a:p>
            <a:r>
              <a:rPr lang="en-CA" dirty="0"/>
              <a:t>2/3rds of expense covered by Province (up to $50k)</a:t>
            </a:r>
          </a:p>
          <a:p>
            <a:endParaRPr lang="en-CA" dirty="0"/>
          </a:p>
        </p:txBody>
      </p:sp>
      <p:pic>
        <p:nvPicPr>
          <p:cNvPr id="5" name="Picture 4" descr="A collage of a building">
            <a:extLst>
              <a:ext uri="{FF2B5EF4-FFF2-40B4-BE49-F238E27FC236}">
                <a16:creationId xmlns:a16="http://schemas.microsoft.com/office/drawing/2014/main" id="{C9D88500-6E97-68A8-74B2-F29B1F667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44" y="3990575"/>
            <a:ext cx="11907912" cy="2867425"/>
          </a:xfrm>
          <a:prstGeom prst="rect">
            <a:avLst/>
          </a:prstGeom>
        </p:spPr>
      </p:pic>
    </p:spTree>
    <p:extLst>
      <p:ext uri="{BB962C8B-B14F-4D97-AF65-F5344CB8AC3E}">
        <p14:creationId xmlns:p14="http://schemas.microsoft.com/office/powerpoint/2010/main" val="140694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5E75-9738-F1F4-5C02-A69305035420}"/>
              </a:ext>
            </a:extLst>
          </p:cNvPr>
          <p:cNvSpPr>
            <a:spLocks noGrp="1"/>
          </p:cNvSpPr>
          <p:nvPr>
            <p:ph type="title"/>
          </p:nvPr>
        </p:nvSpPr>
        <p:spPr/>
        <p:txBody>
          <a:bodyPr>
            <a:normAutofit fontScale="90000"/>
          </a:bodyPr>
          <a:lstStyle/>
          <a:p>
            <a:r>
              <a:rPr lang="en-CA" dirty="0"/>
              <a:t>Projects by categories – Built Environment       </a:t>
            </a:r>
            <a:r>
              <a:rPr lang="en-US" sz="3100" dirty="0"/>
              <a:t> prevent and remove barriers within the built environment for persons with disabilities. </a:t>
            </a:r>
            <a:endParaRPr lang="en-CA" sz="3100" dirty="0"/>
          </a:p>
        </p:txBody>
      </p:sp>
      <p:sp>
        <p:nvSpPr>
          <p:cNvPr id="3" name="Content Placeholder 2">
            <a:extLst>
              <a:ext uri="{FF2B5EF4-FFF2-40B4-BE49-F238E27FC236}">
                <a16:creationId xmlns:a16="http://schemas.microsoft.com/office/drawing/2014/main" id="{6C8DDCB7-E3D7-32A1-C5DE-F0E71007549E}"/>
              </a:ext>
            </a:extLst>
          </p:cNvPr>
          <p:cNvSpPr>
            <a:spLocks noGrp="1"/>
          </p:cNvSpPr>
          <p:nvPr>
            <p:ph idx="1"/>
          </p:nvPr>
        </p:nvSpPr>
        <p:spPr/>
        <p:txBody>
          <a:bodyPr/>
          <a:lstStyle/>
          <a:p>
            <a:r>
              <a:rPr lang="en-CA" b="1" dirty="0"/>
              <a:t>85% projects are entrances, pathways &amp; bathrooms</a:t>
            </a:r>
          </a:p>
        </p:txBody>
      </p:sp>
      <p:pic>
        <p:nvPicPr>
          <p:cNvPr id="5" name="Picture 4" descr="A door with a white rectangular object on the side&#10;&#10;Description automatically generated">
            <a:extLst>
              <a:ext uri="{FF2B5EF4-FFF2-40B4-BE49-F238E27FC236}">
                <a16:creationId xmlns:a16="http://schemas.microsoft.com/office/drawing/2014/main" id="{16A86D37-A8DF-093D-0314-4FFEF24A8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339270"/>
            <a:ext cx="3263503" cy="4351337"/>
          </a:xfrm>
          <a:prstGeom prst="rect">
            <a:avLst/>
          </a:prstGeom>
        </p:spPr>
      </p:pic>
      <p:pic>
        <p:nvPicPr>
          <p:cNvPr id="7" name="Picture 6" descr="A bathroom with a sink and toilet&#10;&#10;Description automatically generated">
            <a:extLst>
              <a:ext uri="{FF2B5EF4-FFF2-40B4-BE49-F238E27FC236}">
                <a16:creationId xmlns:a16="http://schemas.microsoft.com/office/drawing/2014/main" id="{E98B8CE7-EDFB-F6BB-8CDE-0636F785DF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640" y="2339270"/>
            <a:ext cx="6528640" cy="4351339"/>
          </a:xfrm>
          <a:prstGeom prst="rect">
            <a:avLst/>
          </a:prstGeom>
        </p:spPr>
      </p:pic>
    </p:spTree>
    <p:extLst>
      <p:ext uri="{BB962C8B-B14F-4D97-AF65-F5344CB8AC3E}">
        <p14:creationId xmlns:p14="http://schemas.microsoft.com/office/powerpoint/2010/main" val="400816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6388-F34E-EAF7-10C3-58DF67E55538}"/>
              </a:ext>
            </a:extLst>
          </p:cNvPr>
          <p:cNvSpPr>
            <a:spLocks noGrp="1"/>
          </p:cNvSpPr>
          <p:nvPr>
            <p:ph type="title"/>
          </p:nvPr>
        </p:nvSpPr>
        <p:spPr/>
        <p:txBody>
          <a:bodyPr>
            <a:normAutofit/>
          </a:bodyPr>
          <a:lstStyle/>
          <a:p>
            <a:r>
              <a:rPr lang="en-CA" sz="3600" i="0" dirty="0">
                <a:solidFill>
                  <a:srgbClr val="333333"/>
                </a:solidFill>
                <a:effectLst/>
                <a:highlight>
                  <a:srgbClr val="FFFFFF"/>
                </a:highlight>
                <a:latin typeface="Verdana" panose="020B0604030504040204" pitchFamily="34" charset="0"/>
              </a:rPr>
              <a:t>Accessible Communications Services - </a:t>
            </a:r>
            <a:r>
              <a:rPr lang="en-US" sz="2400" dirty="0"/>
              <a:t>Ensure that all customers, clients, and employees can access information related to a business.</a:t>
            </a:r>
            <a:endParaRPr lang="en-CA" sz="2400" dirty="0"/>
          </a:p>
        </p:txBody>
      </p:sp>
      <p:pic>
        <p:nvPicPr>
          <p:cNvPr id="5" name="Content Placeholder 4" descr="A sign with text on it&#10;&#10;Description automatically generated">
            <a:extLst>
              <a:ext uri="{FF2B5EF4-FFF2-40B4-BE49-F238E27FC236}">
                <a16:creationId xmlns:a16="http://schemas.microsoft.com/office/drawing/2014/main" id="{BEE81F4A-C6AC-1D4B-BD13-1EF65CCF1DC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502" r="3133" b="28774"/>
          <a:stretch/>
        </p:blipFill>
        <p:spPr>
          <a:xfrm>
            <a:off x="609598" y="2371935"/>
            <a:ext cx="6448927" cy="3099302"/>
          </a:xfrm>
        </p:spPr>
      </p:pic>
      <p:pic>
        <p:nvPicPr>
          <p:cNvPr id="7" name="Picture 6" descr="A fire alarm on a wall&#10;&#10;Description automatically generated">
            <a:extLst>
              <a:ext uri="{FF2B5EF4-FFF2-40B4-BE49-F238E27FC236}">
                <a16:creationId xmlns:a16="http://schemas.microsoft.com/office/drawing/2014/main" id="{A588B779-3FCA-35D7-1CE3-8FE75C8D9A56}"/>
              </a:ext>
            </a:extLst>
          </p:cNvPr>
          <p:cNvPicPr>
            <a:picLocks noChangeAspect="1"/>
          </p:cNvPicPr>
          <p:nvPr/>
        </p:nvPicPr>
        <p:blipFill rotWithShape="1">
          <a:blip r:embed="rId3">
            <a:extLst>
              <a:ext uri="{28A0092B-C50C-407E-A947-70E740481C1C}">
                <a14:useLocalDpi xmlns:a14="http://schemas.microsoft.com/office/drawing/2010/main" val="0"/>
              </a:ext>
            </a:extLst>
          </a:blip>
          <a:srcRect l="15204" t="1657" r="34737" b="25048"/>
          <a:stretch/>
        </p:blipFill>
        <p:spPr>
          <a:xfrm rot="5400000">
            <a:off x="7752347" y="2036639"/>
            <a:ext cx="3433010" cy="3769895"/>
          </a:xfrm>
          <a:prstGeom prst="rect">
            <a:avLst/>
          </a:prstGeom>
        </p:spPr>
      </p:pic>
    </p:spTree>
    <p:extLst>
      <p:ext uri="{BB962C8B-B14F-4D97-AF65-F5344CB8AC3E}">
        <p14:creationId xmlns:p14="http://schemas.microsoft.com/office/powerpoint/2010/main" val="125325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C598-9EA9-48E6-BFB1-F74E43CCD9F5}"/>
              </a:ext>
            </a:extLst>
          </p:cNvPr>
          <p:cNvSpPr>
            <a:spLocks noGrp="1"/>
          </p:cNvSpPr>
          <p:nvPr>
            <p:ph type="title"/>
          </p:nvPr>
        </p:nvSpPr>
        <p:spPr/>
        <p:txBody>
          <a:bodyPr>
            <a:normAutofit fontScale="90000"/>
          </a:bodyPr>
          <a:lstStyle/>
          <a:p>
            <a:r>
              <a:rPr lang="en-CA" b="1" i="0" dirty="0">
                <a:solidFill>
                  <a:srgbClr val="333333"/>
                </a:solidFill>
                <a:effectLst/>
                <a:highlight>
                  <a:srgbClr val="FFFFFF"/>
                </a:highlight>
                <a:latin typeface="Verdana" panose="020B0604030504040204" pitchFamily="34" charset="0"/>
              </a:rPr>
              <a:t>Assistive Devices: </a:t>
            </a:r>
            <a:r>
              <a:rPr lang="en-US" sz="2700" b="0" i="0" dirty="0">
                <a:solidFill>
                  <a:srgbClr val="333333"/>
                </a:solidFill>
                <a:effectLst/>
                <a:highlight>
                  <a:srgbClr val="FFFFFF"/>
                </a:highlight>
                <a:latin typeface="Verdana" panose="020B0604030504040204" pitchFamily="34" charset="0"/>
              </a:rPr>
              <a:t>employees and consumers who are person with disabilities have the devices they need to effectively do their jobs and access places of business.</a:t>
            </a:r>
            <a:endParaRPr lang="en-CA" sz="2700" dirty="0"/>
          </a:p>
        </p:txBody>
      </p:sp>
      <p:pic>
        <p:nvPicPr>
          <p:cNvPr id="5" name="Content Placeholder 4" descr="A walker in a swimming pool&#10;&#10;Description automatically generated">
            <a:extLst>
              <a:ext uri="{FF2B5EF4-FFF2-40B4-BE49-F238E27FC236}">
                <a16:creationId xmlns:a16="http://schemas.microsoft.com/office/drawing/2014/main" id="{0F7F6FFF-91EC-A58A-4C7C-0C92447B05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750" y="1825625"/>
            <a:ext cx="6072500" cy="4351338"/>
          </a:xfrm>
        </p:spPr>
      </p:pic>
    </p:spTree>
    <p:extLst>
      <p:ext uri="{BB962C8B-B14F-4D97-AF65-F5344CB8AC3E}">
        <p14:creationId xmlns:p14="http://schemas.microsoft.com/office/powerpoint/2010/main" val="124498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ABAB-332D-412E-E88B-33F018516404}"/>
              </a:ext>
            </a:extLst>
          </p:cNvPr>
          <p:cNvSpPr>
            <a:spLocks noGrp="1"/>
          </p:cNvSpPr>
          <p:nvPr>
            <p:ph type="title"/>
          </p:nvPr>
        </p:nvSpPr>
        <p:spPr/>
        <p:txBody>
          <a:bodyPr>
            <a:normAutofit/>
          </a:bodyPr>
          <a:lstStyle/>
          <a:p>
            <a:r>
              <a:rPr lang="en-CA" sz="3600" dirty="0"/>
              <a:t>Accessible Transportation </a:t>
            </a:r>
            <a:r>
              <a:rPr lang="en-US" sz="2800" dirty="0"/>
              <a:t>Improve options for persons with disabilities via access to shuttle services, fleet vehicles, and taxis</a:t>
            </a:r>
            <a:endParaRPr lang="en-CA" sz="2800" dirty="0"/>
          </a:p>
        </p:txBody>
      </p:sp>
      <p:pic>
        <p:nvPicPr>
          <p:cNvPr id="5" name="Content Placeholder 4" descr="A car parked in a driveway&#10;&#10;Description automatically generated">
            <a:extLst>
              <a:ext uri="{FF2B5EF4-FFF2-40B4-BE49-F238E27FC236}">
                <a16:creationId xmlns:a16="http://schemas.microsoft.com/office/drawing/2014/main" id="{28CB80D0-F1D9-564C-BE0B-D2F68B57CF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8034" y="1825625"/>
            <a:ext cx="3135931" cy="4351338"/>
          </a:xfrm>
        </p:spPr>
      </p:pic>
    </p:spTree>
    <p:extLst>
      <p:ext uri="{BB962C8B-B14F-4D97-AF65-F5344CB8AC3E}">
        <p14:creationId xmlns:p14="http://schemas.microsoft.com/office/powerpoint/2010/main" val="2011004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1692</TotalTime>
  <Words>246</Words>
  <Application>Microsoft Office PowerPoint</Application>
  <PresentationFormat>Widescreen</PresentationFormat>
  <Paragraphs>23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Dreaming Outloud Script Pro</vt:lpstr>
      <vt:lpstr>OpenSansSemibold</vt:lpstr>
      <vt:lpstr>Verdana</vt:lpstr>
      <vt:lpstr>Office Theme</vt:lpstr>
      <vt:lpstr>PowerPoint Presentation</vt:lpstr>
      <vt:lpstr>PowerPoint Presentation</vt:lpstr>
      <vt:lpstr>Under the Accessibility Act, Nova Scotia is committed to an accessible Nova Scotia by 2030. Meeting this goal means preventing and removing barriers to accessibility, for persons with disabilities.  Businesses can apply for a cost-shared grant to make accessibility-related improvements. Improvements can be for clients and customers, for employees, or both. </vt:lpstr>
      <vt:lpstr>Access by Design 2030 – novascotia.ca/accessibility</vt:lpstr>
      <vt:lpstr>Reasons </vt:lpstr>
      <vt:lpstr>Projects by categories – Built Environment        prevent and remove barriers within the built environment for persons with disabilities. </vt:lpstr>
      <vt:lpstr>Accessible Communications Services - Ensure that all customers, clients, and employees can access information related to a business.</vt:lpstr>
      <vt:lpstr>Assistive Devices: employees and consumers who are person with disabilities have the devices they need to effectively do their jobs and access places of business.</vt:lpstr>
      <vt:lpstr>Accessible Transportation Improve options for persons with disabilities via access to shuttle services, fleet vehicles, and taxis</vt:lpstr>
      <vt:lpstr>Universal Design Capacity Building – education and stakeholder engagement</vt:lpstr>
      <vt:lpstr>The Kentville Accessibility Advisory Committee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Tingley, Paul</dc:creator>
  <cp:lastModifiedBy>Tingley, Paul</cp:lastModifiedBy>
  <cp:revision>3</cp:revision>
  <dcterms:created xsi:type="dcterms:W3CDTF">2024-04-03T13:07:57Z</dcterms:created>
  <dcterms:modified xsi:type="dcterms:W3CDTF">2024-04-04T17:20:55Z</dcterms:modified>
</cp:coreProperties>
</file>